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5" r:id="rId4"/>
    <p:sldId id="260" r:id="rId5"/>
    <p:sldId id="259" r:id="rId6"/>
    <p:sldId id="268" r:id="rId7"/>
    <p:sldId id="263" r:id="rId8"/>
    <p:sldId id="269" r:id="rId9"/>
    <p:sldId id="262" r:id="rId10"/>
    <p:sldId id="275" r:id="rId11"/>
    <p:sldId id="272" r:id="rId12"/>
    <p:sldId id="273" r:id="rId13"/>
    <p:sldId id="274" r:id="rId14"/>
    <p:sldId id="276" r:id="rId15"/>
    <p:sldId id="264" r:id="rId16"/>
    <p:sldId id="279" r:id="rId17"/>
    <p:sldId id="278" r:id="rId18"/>
    <p:sldId id="26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e, David W" initials="CDW" lastIdx="13" clrIdx="0">
    <p:extLst>
      <p:ext uri="{19B8F6BF-5375-455C-9EA6-DF929625EA0E}">
        <p15:presenceInfo xmlns:p15="http://schemas.microsoft.com/office/powerpoint/2012/main" userId="S::David_Coe@student.uml.edu::67769ff9-adf2-4061-ba66-c59b6be819d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ECF5F8-2B88-4B71-A885-C971D01535FB}" v="8" dt="2020-11-26T05:54:59.4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9" d="100"/>
          <a:sy n="109" d="100"/>
        </p:scale>
        <p:origin x="67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e, David W" userId="67769ff9-adf2-4061-ba66-c59b6be819df" providerId="ADAL" clId="{BBECF5F8-2B88-4B71-A885-C971D01535FB}"/>
    <pc:docChg chg="custSel modSld">
      <pc:chgData name="Coe, David W" userId="67769ff9-adf2-4061-ba66-c59b6be819df" providerId="ADAL" clId="{BBECF5F8-2B88-4B71-A885-C971D01535FB}" dt="2020-11-26T05:55:54.018" v="133" actId="20577"/>
      <pc:docMkLst>
        <pc:docMk/>
      </pc:docMkLst>
      <pc:sldChg chg="modSp mod">
        <pc:chgData name="Coe, David W" userId="67769ff9-adf2-4061-ba66-c59b6be819df" providerId="ADAL" clId="{BBECF5F8-2B88-4B71-A885-C971D01535FB}" dt="2020-11-26T05:55:54.018" v="133" actId="20577"/>
        <pc:sldMkLst>
          <pc:docMk/>
          <pc:sldMk cId="4200782758" sldId="260"/>
        </pc:sldMkLst>
        <pc:spChg chg="mod">
          <ac:chgData name="Coe, David W" userId="67769ff9-adf2-4061-ba66-c59b6be819df" providerId="ADAL" clId="{BBECF5F8-2B88-4B71-A885-C971D01535FB}" dt="2020-11-26T05:55:54.018" v="133" actId="20577"/>
          <ac:spMkLst>
            <pc:docMk/>
            <pc:sldMk cId="4200782758" sldId="260"/>
            <ac:spMk id="2" creationId="{17A64381-FD34-4871-8B7E-723A26F72418}"/>
          </ac:spMkLst>
        </pc:spChg>
      </pc:sldChg>
      <pc:sldChg chg="addSp delSp modSp mod">
        <pc:chgData name="Coe, David W" userId="67769ff9-adf2-4061-ba66-c59b6be819df" providerId="ADAL" clId="{BBECF5F8-2B88-4B71-A885-C971D01535FB}" dt="2020-11-26T05:55:34.075" v="119" actId="20577"/>
        <pc:sldMkLst>
          <pc:docMk/>
          <pc:sldMk cId="3605333549" sldId="268"/>
        </pc:sldMkLst>
        <pc:spChg chg="mod">
          <ac:chgData name="Coe, David W" userId="67769ff9-adf2-4061-ba66-c59b6be819df" providerId="ADAL" clId="{BBECF5F8-2B88-4B71-A885-C971D01535FB}" dt="2020-11-26T05:55:34.075" v="119" actId="20577"/>
          <ac:spMkLst>
            <pc:docMk/>
            <pc:sldMk cId="3605333549" sldId="268"/>
            <ac:spMk id="4" creationId="{F9EC34B1-D6B8-4341-997A-B924C0F9BF55}"/>
          </ac:spMkLst>
        </pc:spChg>
        <pc:picChg chg="mod">
          <ac:chgData name="Coe, David W" userId="67769ff9-adf2-4061-ba66-c59b6be819df" providerId="ADAL" clId="{BBECF5F8-2B88-4B71-A885-C971D01535FB}" dt="2020-11-26T05:54:20.858" v="29" actId="1076"/>
          <ac:picMkLst>
            <pc:docMk/>
            <pc:sldMk cId="3605333549" sldId="268"/>
            <ac:picMk id="3" creationId="{B555E3A1-1B2D-40AC-9FD6-B1299D81166E}"/>
          </ac:picMkLst>
        </pc:picChg>
        <pc:picChg chg="add del mod">
          <ac:chgData name="Coe, David W" userId="67769ff9-adf2-4061-ba66-c59b6be819df" providerId="ADAL" clId="{BBECF5F8-2B88-4B71-A885-C971D01535FB}" dt="2020-11-26T05:29:34.665" v="13" actId="21"/>
          <ac:picMkLst>
            <pc:docMk/>
            <pc:sldMk cId="3605333549" sldId="268"/>
            <ac:picMk id="5" creationId="{C101EF6C-6E58-4B3A-9C76-BE24C97F5BB8}"/>
          </ac:picMkLst>
        </pc:picChg>
        <pc:picChg chg="add mod">
          <ac:chgData name="Coe, David W" userId="67769ff9-adf2-4061-ba66-c59b6be819df" providerId="ADAL" clId="{BBECF5F8-2B88-4B71-A885-C971D01535FB}" dt="2020-11-26T05:54:22.306" v="30" actId="1076"/>
          <ac:picMkLst>
            <pc:docMk/>
            <pc:sldMk cId="3605333549" sldId="268"/>
            <ac:picMk id="7" creationId="{25F033FD-73BE-4B14-A2A9-09C4BF887B7C}"/>
          </ac:picMkLst>
        </pc:picChg>
        <pc:picChg chg="add mod">
          <ac:chgData name="Coe, David W" userId="67769ff9-adf2-4061-ba66-c59b6be819df" providerId="ADAL" clId="{BBECF5F8-2B88-4B71-A885-C971D01535FB}" dt="2020-11-26T05:54:46.459" v="34" actId="14826"/>
          <ac:picMkLst>
            <pc:docMk/>
            <pc:sldMk cId="3605333549" sldId="268"/>
            <ac:picMk id="8" creationId="{371DD08F-072B-4BA3-BD88-E9EA38B8DFC9}"/>
          </ac:picMkLst>
        </pc:picChg>
        <pc:picChg chg="add mod">
          <ac:chgData name="Coe, David W" userId="67769ff9-adf2-4061-ba66-c59b6be819df" providerId="ADAL" clId="{BBECF5F8-2B88-4B71-A885-C971D01535FB}" dt="2020-11-26T05:54:51.604" v="35" actId="14826"/>
          <ac:picMkLst>
            <pc:docMk/>
            <pc:sldMk cId="3605333549" sldId="268"/>
            <ac:picMk id="9" creationId="{0EF7E7E2-4AF5-4350-8D4E-EF7C681EFBE2}"/>
          </ac:picMkLst>
        </pc:picChg>
        <pc:picChg chg="add mod">
          <ac:chgData name="Coe, David W" userId="67769ff9-adf2-4061-ba66-c59b6be819df" providerId="ADAL" clId="{BBECF5F8-2B88-4B71-A885-C971D01535FB}" dt="2020-11-26T05:54:59.494" v="36" actId="14826"/>
          <ac:picMkLst>
            <pc:docMk/>
            <pc:sldMk cId="3605333549" sldId="268"/>
            <ac:picMk id="10" creationId="{B47BE7CF-6247-4D77-9388-DC1A87E89F3F}"/>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jpg>
</file>

<file path=ppt/media/image34.jpg>
</file>

<file path=ppt/media/image35.jpg>
</file>

<file path=ppt/media/image36.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10FBB-FF45-40B0-87EB-170F6D6F931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9F66BA0-C5EC-4F0E-882C-0C3A4CB31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6F7AC5-0730-4B23-AFE8-D3F84805E2FD}"/>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5" name="Footer Placeholder 4">
            <a:extLst>
              <a:ext uri="{FF2B5EF4-FFF2-40B4-BE49-F238E27FC236}">
                <a16:creationId xmlns:a16="http://schemas.microsoft.com/office/drawing/2014/main" id="{B96E2735-CA72-441F-A4FC-9C3B1955BD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41A6C5-38DC-4C75-AA65-36247237C794}"/>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2959589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56D29-C986-4D90-8509-9ABFAF79F6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6650CD-4E12-46D0-889C-695C38481E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7760AB-9D6C-4EB1-8429-64DEE8668412}"/>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5" name="Footer Placeholder 4">
            <a:extLst>
              <a:ext uri="{FF2B5EF4-FFF2-40B4-BE49-F238E27FC236}">
                <a16:creationId xmlns:a16="http://schemas.microsoft.com/office/drawing/2014/main" id="{19B04FC2-D6E1-44BC-AD5F-17C2260F30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A86B1-2468-4AEB-9654-F3B796372C56}"/>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2409159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F12B63F-1A70-486E-955B-2A694235D4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FDE5D8-6513-4882-A2AE-3DE0930E3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0FCBB4-9BF0-4ED6-9E85-10A45CA997C8}"/>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5" name="Footer Placeholder 4">
            <a:extLst>
              <a:ext uri="{FF2B5EF4-FFF2-40B4-BE49-F238E27FC236}">
                <a16:creationId xmlns:a16="http://schemas.microsoft.com/office/drawing/2014/main" id="{A2274BFB-1D8E-4851-87D7-A5BCB8B772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B0850E-0590-429E-91B9-7A3F058ABDFC}"/>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2898015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5942F-23A3-410B-8A23-28ABCC1987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53F145-355F-4018-B18A-FD511CFF2C2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A1DFF3-5BA2-4DFB-B5CD-16662396000A}"/>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5" name="Footer Placeholder 4">
            <a:extLst>
              <a:ext uri="{FF2B5EF4-FFF2-40B4-BE49-F238E27FC236}">
                <a16:creationId xmlns:a16="http://schemas.microsoft.com/office/drawing/2014/main" id="{8FBBD343-BAD6-4DD8-967A-03076D041D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79EAE4-F949-4940-8FBF-7DD0DCFECBB5}"/>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2304961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4C59C-32BA-4D17-842E-F720923098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9DD0AC-987A-4400-9235-694E78AE7D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6C0B17-E671-4775-995D-C930987D3083}"/>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5" name="Footer Placeholder 4">
            <a:extLst>
              <a:ext uri="{FF2B5EF4-FFF2-40B4-BE49-F238E27FC236}">
                <a16:creationId xmlns:a16="http://schemas.microsoft.com/office/drawing/2014/main" id="{63C3FA80-1031-42A2-A1EF-48B775AE4B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9297B-28DD-4CEE-AC9D-5D51CC0E4E3F}"/>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6749287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480EA-BF4E-4454-8C1E-207324027D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3023B4-D383-44F6-B663-240E0A720E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BD64625-FF5E-4066-9C1A-6EE7F84EB7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864AFA-3BDA-490F-8456-6485175D0AC0}"/>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6" name="Footer Placeholder 5">
            <a:extLst>
              <a:ext uri="{FF2B5EF4-FFF2-40B4-BE49-F238E27FC236}">
                <a16:creationId xmlns:a16="http://schemas.microsoft.com/office/drawing/2014/main" id="{B1F801C9-1452-483A-A7AD-B473A44A29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C4115-F76D-416C-8667-C9F25E22C405}"/>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1856466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5A720-57FF-47A0-863D-237C1B3AB8C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F35D6-DAF6-47FC-8BDA-173B4EDE08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1F489CC-142B-41DC-8867-B9C679F2C13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9D76F72-D626-4C91-88DE-4C028FEC83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5532E4-B3A9-4ADC-921A-5A2046A516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1513BDF-C63F-49AB-B5D4-3664540B6D6E}"/>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8" name="Footer Placeholder 7">
            <a:extLst>
              <a:ext uri="{FF2B5EF4-FFF2-40B4-BE49-F238E27FC236}">
                <a16:creationId xmlns:a16="http://schemas.microsoft.com/office/drawing/2014/main" id="{A8BDB5A6-E11B-4FB8-B168-C78D469F310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38786E7-75CA-4986-ADAD-167BD7C3C9F0}"/>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592263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C8939-E7C8-47DB-A569-12B606A858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A2D929C-F268-4A3B-8F52-7DD62ABEBB08}"/>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4" name="Footer Placeholder 3">
            <a:extLst>
              <a:ext uri="{FF2B5EF4-FFF2-40B4-BE49-F238E27FC236}">
                <a16:creationId xmlns:a16="http://schemas.microsoft.com/office/drawing/2014/main" id="{E6912D79-DF0B-4399-B143-A9114783AA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800313-28AF-41A7-8E9D-ED21319911EE}"/>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1283809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2B60E3-8BD3-4D28-ACEA-A7F2182D43DD}"/>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3" name="Footer Placeholder 2">
            <a:extLst>
              <a:ext uri="{FF2B5EF4-FFF2-40B4-BE49-F238E27FC236}">
                <a16:creationId xmlns:a16="http://schemas.microsoft.com/office/drawing/2014/main" id="{ABA122B7-2F28-4A42-8F08-1C4F365239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9315D7-5C28-4605-98DB-5A88C9FECA9E}"/>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283925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F88D6-2C7D-4DBC-96A3-8A78E5F496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673683-2CAA-4823-A90F-86F277C076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008C86-D42B-4555-8D12-75583356F7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6F8281-997A-4B34-AC59-CC375F1CA5B8}"/>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6" name="Footer Placeholder 5">
            <a:extLst>
              <a:ext uri="{FF2B5EF4-FFF2-40B4-BE49-F238E27FC236}">
                <a16:creationId xmlns:a16="http://schemas.microsoft.com/office/drawing/2014/main" id="{680DE4FB-44C1-4F06-A269-617246AFB0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215C99-A677-4F0A-BC9F-BDB47D167634}"/>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1956620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E4403-287E-48A1-9AFB-6207B8ACF3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2D8467-62C1-4313-BD61-209763368B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F173D41-C5E8-44FF-8273-A344BF156F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96DE6F-BF6A-4BBB-8C45-0DA512D77DDE}"/>
              </a:ext>
            </a:extLst>
          </p:cNvPr>
          <p:cNvSpPr>
            <a:spLocks noGrp="1"/>
          </p:cNvSpPr>
          <p:nvPr>
            <p:ph type="dt" sz="half" idx="10"/>
          </p:nvPr>
        </p:nvSpPr>
        <p:spPr/>
        <p:txBody>
          <a:bodyPr/>
          <a:lstStyle/>
          <a:p>
            <a:fld id="{AB0C3960-3AA0-430B-A3DE-CF48506438C2}" type="datetimeFigureOut">
              <a:rPr lang="en-US" smtClean="0"/>
              <a:t>12/17/2020</a:t>
            </a:fld>
            <a:endParaRPr lang="en-US"/>
          </a:p>
        </p:txBody>
      </p:sp>
      <p:sp>
        <p:nvSpPr>
          <p:cNvPr id="6" name="Footer Placeholder 5">
            <a:extLst>
              <a:ext uri="{FF2B5EF4-FFF2-40B4-BE49-F238E27FC236}">
                <a16:creationId xmlns:a16="http://schemas.microsoft.com/office/drawing/2014/main" id="{D5A1D115-AC84-46F5-8306-77ED095AC7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00B3E7-520D-46C1-A9B6-8EA312694587}"/>
              </a:ext>
            </a:extLst>
          </p:cNvPr>
          <p:cNvSpPr>
            <a:spLocks noGrp="1"/>
          </p:cNvSpPr>
          <p:nvPr>
            <p:ph type="sldNum" sz="quarter" idx="12"/>
          </p:nvPr>
        </p:nvSpPr>
        <p:spPr/>
        <p:txBody>
          <a:bodyPr/>
          <a:lstStyle/>
          <a:p>
            <a:fld id="{B8870A51-AC0D-4D19-8832-E57283129EAE}" type="slidenum">
              <a:rPr lang="en-US" smtClean="0"/>
              <a:t>‹#›</a:t>
            </a:fld>
            <a:endParaRPr lang="en-US"/>
          </a:p>
        </p:txBody>
      </p:sp>
    </p:spTree>
    <p:extLst>
      <p:ext uri="{BB962C8B-B14F-4D97-AF65-F5344CB8AC3E}">
        <p14:creationId xmlns:p14="http://schemas.microsoft.com/office/powerpoint/2010/main" val="1326593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EDA196-FDC6-4732-8565-E0189740D4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4FA83B-F022-4B2F-9041-C39ADF19A2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965AC6-47B5-4223-BC03-34054AC5EE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0C3960-3AA0-430B-A3DE-CF48506438C2}" type="datetimeFigureOut">
              <a:rPr lang="en-US" smtClean="0"/>
              <a:t>12/17/2020</a:t>
            </a:fld>
            <a:endParaRPr lang="en-US"/>
          </a:p>
        </p:txBody>
      </p:sp>
      <p:sp>
        <p:nvSpPr>
          <p:cNvPr id="5" name="Footer Placeholder 4">
            <a:extLst>
              <a:ext uri="{FF2B5EF4-FFF2-40B4-BE49-F238E27FC236}">
                <a16:creationId xmlns:a16="http://schemas.microsoft.com/office/drawing/2014/main" id="{69240DAE-14DE-41CC-8A87-23875D2AF2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F3F6C2A-1115-42AA-972F-B73CD885A7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870A51-AC0D-4D19-8832-E57283129EAE}" type="slidenum">
              <a:rPr lang="en-US" smtClean="0"/>
              <a:t>‹#›</a:t>
            </a:fld>
            <a:endParaRPr lang="en-US"/>
          </a:p>
        </p:txBody>
      </p:sp>
    </p:spTree>
    <p:extLst>
      <p:ext uri="{BB962C8B-B14F-4D97-AF65-F5344CB8AC3E}">
        <p14:creationId xmlns:p14="http://schemas.microsoft.com/office/powerpoint/2010/main" val="37678050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jpeg"/><Relationship Id="rId2" Type="http://schemas.openxmlformats.org/officeDocument/2006/relationships/image" Target="../media/image31.jpg"/><Relationship Id="rId1" Type="http://schemas.openxmlformats.org/officeDocument/2006/relationships/slideLayout" Target="../slideLayouts/slideLayout7.xml"/><Relationship Id="rId6" Type="http://schemas.openxmlformats.org/officeDocument/2006/relationships/image" Target="../media/image35.jpg"/><Relationship Id="rId5" Type="http://schemas.openxmlformats.org/officeDocument/2006/relationships/image" Target="../media/image34.jpg"/><Relationship Id="rId4" Type="http://schemas.openxmlformats.org/officeDocument/2006/relationships/image" Target="../media/image3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 line chart&#10;&#10;Description automatically generated">
            <a:extLst>
              <a:ext uri="{FF2B5EF4-FFF2-40B4-BE49-F238E27FC236}">
                <a16:creationId xmlns:a16="http://schemas.microsoft.com/office/drawing/2014/main" id="{5AE662E7-88FD-4A9E-9FE9-B93CEA463F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9272" y="1170349"/>
            <a:ext cx="5333559" cy="3998645"/>
          </a:xfrm>
          <a:prstGeom prst="rect">
            <a:avLst/>
          </a:prstGeom>
        </p:spPr>
      </p:pic>
      <p:pic>
        <p:nvPicPr>
          <p:cNvPr id="8" name="Picture 7">
            <a:extLst>
              <a:ext uri="{FF2B5EF4-FFF2-40B4-BE49-F238E27FC236}">
                <a16:creationId xmlns:a16="http://schemas.microsoft.com/office/drawing/2014/main" id="{273D90E2-D0C4-44AD-BA37-6EE4ACC7DCD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62441" y="1391818"/>
            <a:ext cx="5333559" cy="3555705"/>
          </a:xfrm>
          <a:prstGeom prst="rect">
            <a:avLst/>
          </a:prstGeom>
        </p:spPr>
      </p:pic>
      <p:sp>
        <p:nvSpPr>
          <p:cNvPr id="2" name="TextBox 1">
            <a:extLst>
              <a:ext uri="{FF2B5EF4-FFF2-40B4-BE49-F238E27FC236}">
                <a16:creationId xmlns:a16="http://schemas.microsoft.com/office/drawing/2014/main" id="{991CB5A4-0631-42F3-AB60-9598DE4856E5}"/>
              </a:ext>
            </a:extLst>
          </p:cNvPr>
          <p:cNvSpPr txBox="1"/>
          <p:nvPr/>
        </p:nvSpPr>
        <p:spPr>
          <a:xfrm>
            <a:off x="1810327" y="5168994"/>
            <a:ext cx="8617528" cy="646331"/>
          </a:xfrm>
          <a:prstGeom prst="rect">
            <a:avLst/>
          </a:prstGeom>
          <a:noFill/>
        </p:spPr>
        <p:txBody>
          <a:bodyPr wrap="square" rtlCol="0">
            <a:spAutoFit/>
          </a:bodyPr>
          <a:lstStyle/>
          <a:p>
            <a:r>
              <a:rPr lang="en-US" dirty="0"/>
              <a:t>Figure 1. Bounding box of the area of study (left). K-means analysis results, grey shading indicates the 90% confidence interval.</a:t>
            </a:r>
          </a:p>
        </p:txBody>
      </p:sp>
    </p:spTree>
    <p:extLst>
      <p:ext uri="{BB962C8B-B14F-4D97-AF65-F5344CB8AC3E}">
        <p14:creationId xmlns:p14="http://schemas.microsoft.com/office/powerpoint/2010/main" val="176522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897296-F664-491E-B55D-09BDFD8CBFDC}"/>
              </a:ext>
            </a:extLst>
          </p:cNvPr>
          <p:cNvSpPr txBox="1"/>
          <p:nvPr/>
        </p:nvSpPr>
        <p:spPr>
          <a:xfrm>
            <a:off x="1160585" y="5567022"/>
            <a:ext cx="8845061" cy="646331"/>
          </a:xfrm>
          <a:prstGeom prst="rect">
            <a:avLst/>
          </a:prstGeom>
          <a:noFill/>
        </p:spPr>
        <p:txBody>
          <a:bodyPr wrap="square" rtlCol="0">
            <a:spAutoFit/>
          </a:bodyPr>
          <a:lstStyle/>
          <a:p>
            <a:r>
              <a:rPr lang="en-US" dirty="0"/>
              <a:t>Figure 10. (</a:t>
            </a:r>
            <a:r>
              <a:rPr lang="en-US" dirty="0" err="1"/>
              <a:t>a,b,c</a:t>
            </a:r>
            <a:r>
              <a:rPr lang="en-US" dirty="0"/>
              <a:t>) MSLP (blue), 850 hPa wind, and 2-meter temperature; (</a:t>
            </a:r>
            <a:r>
              <a:rPr lang="en-US" dirty="0" err="1"/>
              <a:t>d,e,f</a:t>
            </a:r>
            <a:r>
              <a:rPr lang="en-US" dirty="0"/>
              <a:t>) 500 hPa height (black) and 2-meter temperature anomaly for WTs in the average 1-2-6-5 sequence.</a:t>
            </a:r>
          </a:p>
        </p:txBody>
      </p:sp>
      <p:pic>
        <p:nvPicPr>
          <p:cNvPr id="4" name="Picture 3">
            <a:extLst>
              <a:ext uri="{FF2B5EF4-FFF2-40B4-BE49-F238E27FC236}">
                <a16:creationId xmlns:a16="http://schemas.microsoft.com/office/drawing/2014/main" id="{88629389-988A-416C-B5F9-FDEF494282D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20601" y="1089154"/>
            <a:ext cx="6157365" cy="3706552"/>
          </a:xfrm>
          <a:prstGeom prst="rect">
            <a:avLst/>
          </a:prstGeom>
        </p:spPr>
      </p:pic>
    </p:spTree>
    <p:extLst>
      <p:ext uri="{BB962C8B-B14F-4D97-AF65-F5344CB8AC3E}">
        <p14:creationId xmlns:p14="http://schemas.microsoft.com/office/powerpoint/2010/main" val="111408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897296-F664-491E-B55D-09BDFD8CBFDC}"/>
              </a:ext>
            </a:extLst>
          </p:cNvPr>
          <p:cNvSpPr txBox="1"/>
          <p:nvPr/>
        </p:nvSpPr>
        <p:spPr>
          <a:xfrm>
            <a:off x="1134208" y="6068183"/>
            <a:ext cx="8845061" cy="646331"/>
          </a:xfrm>
          <a:prstGeom prst="rect">
            <a:avLst/>
          </a:prstGeom>
          <a:noFill/>
        </p:spPr>
        <p:txBody>
          <a:bodyPr wrap="square" rtlCol="0">
            <a:spAutoFit/>
          </a:bodyPr>
          <a:lstStyle/>
          <a:p>
            <a:r>
              <a:rPr lang="en-US" dirty="0"/>
              <a:t>Figure 11. (</a:t>
            </a:r>
            <a:r>
              <a:rPr lang="en-US" dirty="0" err="1"/>
              <a:t>a,b,c</a:t>
            </a:r>
            <a:r>
              <a:rPr lang="en-US" dirty="0"/>
              <a:t>) MSLP (blue) , 850 hPa wind, and 2-meter temperature; (</a:t>
            </a:r>
            <a:r>
              <a:rPr lang="en-US" dirty="0" err="1"/>
              <a:t>d,e,f</a:t>
            </a:r>
            <a:r>
              <a:rPr lang="en-US" dirty="0"/>
              <a:t>) 500 hPa height (black) and 2-meter temperature anomaly for WTs in the average 1-6-1 sequence.</a:t>
            </a:r>
          </a:p>
        </p:txBody>
      </p:sp>
      <p:pic>
        <p:nvPicPr>
          <p:cNvPr id="4" name="Picture 3">
            <a:extLst>
              <a:ext uri="{FF2B5EF4-FFF2-40B4-BE49-F238E27FC236}">
                <a16:creationId xmlns:a16="http://schemas.microsoft.com/office/drawing/2014/main" id="{88629389-988A-416C-B5F9-FDEF494282D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61045" y="1022716"/>
            <a:ext cx="6076476" cy="3839428"/>
          </a:xfrm>
          <a:prstGeom prst="rect">
            <a:avLst/>
          </a:prstGeom>
        </p:spPr>
      </p:pic>
    </p:spTree>
    <p:extLst>
      <p:ext uri="{BB962C8B-B14F-4D97-AF65-F5344CB8AC3E}">
        <p14:creationId xmlns:p14="http://schemas.microsoft.com/office/powerpoint/2010/main" val="1064731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897296-F664-491E-B55D-09BDFD8CBFDC}"/>
              </a:ext>
            </a:extLst>
          </p:cNvPr>
          <p:cNvSpPr txBox="1"/>
          <p:nvPr/>
        </p:nvSpPr>
        <p:spPr>
          <a:xfrm>
            <a:off x="1169377" y="5602190"/>
            <a:ext cx="8845061" cy="646331"/>
          </a:xfrm>
          <a:prstGeom prst="rect">
            <a:avLst/>
          </a:prstGeom>
          <a:noFill/>
        </p:spPr>
        <p:txBody>
          <a:bodyPr wrap="square" rtlCol="0">
            <a:spAutoFit/>
          </a:bodyPr>
          <a:lstStyle/>
          <a:p>
            <a:r>
              <a:rPr lang="en-US" dirty="0"/>
              <a:t>Figure 12. (</a:t>
            </a:r>
            <a:r>
              <a:rPr lang="en-US" dirty="0" err="1"/>
              <a:t>a,b,c</a:t>
            </a:r>
            <a:r>
              <a:rPr lang="en-US" dirty="0"/>
              <a:t>) MSLP (blue), 850 hPa wind, and 2-meter temperature; (</a:t>
            </a:r>
            <a:r>
              <a:rPr lang="en-US" dirty="0" err="1"/>
              <a:t>d,e,f</a:t>
            </a:r>
            <a:r>
              <a:rPr lang="en-US" dirty="0"/>
              <a:t>) 500 hPa height (black) and 2-meter temperature anomaly for WTs in the average 1-2-6 sequence.</a:t>
            </a:r>
          </a:p>
        </p:txBody>
      </p:sp>
      <p:pic>
        <p:nvPicPr>
          <p:cNvPr id="4" name="Picture 3">
            <a:extLst>
              <a:ext uri="{FF2B5EF4-FFF2-40B4-BE49-F238E27FC236}">
                <a16:creationId xmlns:a16="http://schemas.microsoft.com/office/drawing/2014/main" id="{88629389-988A-416C-B5F9-FDEF494282D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61045" y="1022716"/>
            <a:ext cx="6076476" cy="3839428"/>
          </a:xfrm>
          <a:prstGeom prst="rect">
            <a:avLst/>
          </a:prstGeom>
        </p:spPr>
      </p:pic>
    </p:spTree>
    <p:extLst>
      <p:ext uri="{BB962C8B-B14F-4D97-AF65-F5344CB8AC3E}">
        <p14:creationId xmlns:p14="http://schemas.microsoft.com/office/powerpoint/2010/main" val="3631718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897296-F664-491E-B55D-09BDFD8CBFDC}"/>
              </a:ext>
            </a:extLst>
          </p:cNvPr>
          <p:cNvSpPr txBox="1"/>
          <p:nvPr/>
        </p:nvSpPr>
        <p:spPr>
          <a:xfrm>
            <a:off x="1213339" y="5512118"/>
            <a:ext cx="8845061" cy="646331"/>
          </a:xfrm>
          <a:prstGeom prst="rect">
            <a:avLst/>
          </a:prstGeom>
          <a:noFill/>
        </p:spPr>
        <p:txBody>
          <a:bodyPr wrap="square" rtlCol="0">
            <a:spAutoFit/>
          </a:bodyPr>
          <a:lstStyle/>
          <a:p>
            <a:r>
              <a:rPr lang="en-US" dirty="0"/>
              <a:t>Figure 13. (</a:t>
            </a:r>
            <a:r>
              <a:rPr lang="en-US" dirty="0" err="1"/>
              <a:t>a,b,c</a:t>
            </a:r>
            <a:r>
              <a:rPr lang="en-US" dirty="0"/>
              <a:t>) MSLP (blue), 850 hPa wind, and 2-meter temperature; (</a:t>
            </a:r>
            <a:r>
              <a:rPr lang="en-US" dirty="0" err="1"/>
              <a:t>d,e,f</a:t>
            </a:r>
            <a:r>
              <a:rPr lang="en-US" dirty="0"/>
              <a:t>) 500 hPa height (black) and 2-meter temperature anomaly for WTs in the average 1-6-5 sequence.</a:t>
            </a:r>
          </a:p>
        </p:txBody>
      </p:sp>
      <p:pic>
        <p:nvPicPr>
          <p:cNvPr id="4" name="Picture 3">
            <a:extLst>
              <a:ext uri="{FF2B5EF4-FFF2-40B4-BE49-F238E27FC236}">
                <a16:creationId xmlns:a16="http://schemas.microsoft.com/office/drawing/2014/main" id="{88629389-988A-416C-B5F9-FDEF494282D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61045" y="1022716"/>
            <a:ext cx="6076476" cy="3839428"/>
          </a:xfrm>
          <a:prstGeom prst="rect">
            <a:avLst/>
          </a:prstGeom>
        </p:spPr>
      </p:pic>
    </p:spTree>
    <p:extLst>
      <p:ext uri="{BB962C8B-B14F-4D97-AF65-F5344CB8AC3E}">
        <p14:creationId xmlns:p14="http://schemas.microsoft.com/office/powerpoint/2010/main" val="26227479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897296-F664-491E-B55D-09BDFD8CBFDC}"/>
              </a:ext>
            </a:extLst>
          </p:cNvPr>
          <p:cNvSpPr txBox="1"/>
          <p:nvPr/>
        </p:nvSpPr>
        <p:spPr>
          <a:xfrm>
            <a:off x="1125416" y="5619775"/>
            <a:ext cx="8845061" cy="646331"/>
          </a:xfrm>
          <a:prstGeom prst="rect">
            <a:avLst/>
          </a:prstGeom>
          <a:noFill/>
        </p:spPr>
        <p:txBody>
          <a:bodyPr wrap="square" rtlCol="0">
            <a:spAutoFit/>
          </a:bodyPr>
          <a:lstStyle/>
          <a:p>
            <a:r>
              <a:rPr lang="en-US" dirty="0"/>
              <a:t>Figure 14. (</a:t>
            </a:r>
            <a:r>
              <a:rPr lang="en-US" dirty="0" err="1"/>
              <a:t>a,b,c</a:t>
            </a:r>
            <a:r>
              <a:rPr lang="en-US" dirty="0"/>
              <a:t>) MSLP (blue), 850 hPa wind, and 2-meter temperature; (</a:t>
            </a:r>
            <a:r>
              <a:rPr lang="en-US" dirty="0" err="1"/>
              <a:t>d,e,f</a:t>
            </a:r>
            <a:r>
              <a:rPr lang="en-US" dirty="0"/>
              <a:t>) 500 hPa height (black) and 2-meter temperature anomaly for WTs in the average 3-4-7-5 sequence.</a:t>
            </a:r>
          </a:p>
        </p:txBody>
      </p:sp>
      <p:pic>
        <p:nvPicPr>
          <p:cNvPr id="4" name="Picture 3">
            <a:extLst>
              <a:ext uri="{FF2B5EF4-FFF2-40B4-BE49-F238E27FC236}">
                <a16:creationId xmlns:a16="http://schemas.microsoft.com/office/drawing/2014/main" id="{88629389-988A-416C-B5F9-FDEF494282D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20601" y="1089154"/>
            <a:ext cx="6157365" cy="3706552"/>
          </a:xfrm>
          <a:prstGeom prst="rect">
            <a:avLst/>
          </a:prstGeom>
        </p:spPr>
      </p:pic>
    </p:spTree>
    <p:extLst>
      <p:ext uri="{BB962C8B-B14F-4D97-AF65-F5344CB8AC3E}">
        <p14:creationId xmlns:p14="http://schemas.microsoft.com/office/powerpoint/2010/main" val="1748393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4A6353F-59E4-4E13-A8FD-60DEE8FE8772}"/>
              </a:ext>
            </a:extLst>
          </p:cNvPr>
          <p:cNvPicPr/>
          <p:nvPr/>
        </p:nvPicPr>
        <p:blipFill>
          <a:blip r:embed="rId2">
            <a:extLst>
              <a:ext uri="{28A0092B-C50C-407E-A947-70E740481C1C}">
                <a14:useLocalDpi xmlns:a14="http://schemas.microsoft.com/office/drawing/2010/main" val="0"/>
              </a:ext>
            </a:extLst>
          </a:blip>
          <a:srcRect/>
          <a:stretch/>
        </p:blipFill>
        <p:spPr bwMode="auto">
          <a:xfrm>
            <a:off x="476093" y="616924"/>
            <a:ext cx="5322591" cy="2681655"/>
          </a:xfrm>
          <a:prstGeom prst="rect">
            <a:avLst/>
          </a:prstGeom>
          <a:noFill/>
          <a:ln>
            <a:noFill/>
          </a:ln>
        </p:spPr>
      </p:pic>
      <p:pic>
        <p:nvPicPr>
          <p:cNvPr id="4" name="Picture 3">
            <a:extLst>
              <a:ext uri="{FF2B5EF4-FFF2-40B4-BE49-F238E27FC236}">
                <a16:creationId xmlns:a16="http://schemas.microsoft.com/office/drawing/2014/main" id="{41BDED17-E153-4E50-A152-8FC8042CB0DD}"/>
              </a:ext>
            </a:extLst>
          </p:cNvPr>
          <p:cNvPicPr/>
          <p:nvPr/>
        </p:nvPicPr>
        <p:blipFill>
          <a:blip r:embed="rId3"/>
          <a:stretch>
            <a:fillRect/>
          </a:stretch>
        </p:blipFill>
        <p:spPr>
          <a:xfrm>
            <a:off x="5987561" y="416167"/>
            <a:ext cx="3950678" cy="3206263"/>
          </a:xfrm>
          <a:prstGeom prst="rect">
            <a:avLst/>
          </a:prstGeom>
        </p:spPr>
      </p:pic>
      <p:pic>
        <p:nvPicPr>
          <p:cNvPr id="6" name="Picture 5">
            <a:extLst>
              <a:ext uri="{FF2B5EF4-FFF2-40B4-BE49-F238E27FC236}">
                <a16:creationId xmlns:a16="http://schemas.microsoft.com/office/drawing/2014/main" id="{F04C8D60-8BC0-45C9-A976-FAD6EFF123BD}"/>
              </a:ext>
            </a:extLst>
          </p:cNvPr>
          <p:cNvPicPr/>
          <p:nvPr/>
        </p:nvPicPr>
        <p:blipFill>
          <a:blip r:embed="rId4"/>
          <a:stretch>
            <a:fillRect/>
          </a:stretch>
        </p:blipFill>
        <p:spPr>
          <a:xfrm>
            <a:off x="770795" y="3622430"/>
            <a:ext cx="4237892" cy="2904391"/>
          </a:xfrm>
          <a:prstGeom prst="rect">
            <a:avLst/>
          </a:prstGeom>
        </p:spPr>
      </p:pic>
      <p:pic>
        <p:nvPicPr>
          <p:cNvPr id="8" name="Picture 7">
            <a:extLst>
              <a:ext uri="{FF2B5EF4-FFF2-40B4-BE49-F238E27FC236}">
                <a16:creationId xmlns:a16="http://schemas.microsoft.com/office/drawing/2014/main" id="{CB00F973-6FD2-4A7A-8023-EA99A7F86833}"/>
              </a:ext>
            </a:extLst>
          </p:cNvPr>
          <p:cNvPicPr/>
          <p:nvPr/>
        </p:nvPicPr>
        <p:blipFill>
          <a:blip r:embed="rId5"/>
          <a:stretch>
            <a:fillRect/>
          </a:stretch>
        </p:blipFill>
        <p:spPr>
          <a:xfrm>
            <a:off x="5883518" y="3622430"/>
            <a:ext cx="4158763" cy="2904390"/>
          </a:xfrm>
          <a:prstGeom prst="rect">
            <a:avLst/>
          </a:prstGeom>
        </p:spPr>
      </p:pic>
      <p:sp>
        <p:nvSpPr>
          <p:cNvPr id="10" name="TextBox 9">
            <a:extLst>
              <a:ext uri="{FF2B5EF4-FFF2-40B4-BE49-F238E27FC236}">
                <a16:creationId xmlns:a16="http://schemas.microsoft.com/office/drawing/2014/main" id="{ADCB9C17-372B-49AA-AD4D-572319E9073B}"/>
              </a:ext>
            </a:extLst>
          </p:cNvPr>
          <p:cNvSpPr txBox="1"/>
          <p:nvPr/>
        </p:nvSpPr>
        <p:spPr>
          <a:xfrm>
            <a:off x="10084777" y="340511"/>
            <a:ext cx="1782871" cy="6186309"/>
          </a:xfrm>
          <a:prstGeom prst="rect">
            <a:avLst/>
          </a:prstGeom>
          <a:noFill/>
        </p:spPr>
        <p:txBody>
          <a:bodyPr wrap="square" rtlCol="0">
            <a:spAutoFit/>
          </a:bodyPr>
          <a:lstStyle/>
          <a:p>
            <a:r>
              <a:rPr lang="en-US" dirty="0"/>
              <a:t>Figure 15. Analysis between the first and second halves of the time period for differences in: (a) frequency of occurrence of Early and Late season WTs. (b) Frequency of extreme precipitation days per WT. (c) Extreme precipitation amount per WT. (d) Frequency of occurrence of heat wave days per WT.</a:t>
            </a:r>
          </a:p>
        </p:txBody>
      </p:sp>
    </p:spTree>
    <p:extLst>
      <p:ext uri="{BB962C8B-B14F-4D97-AF65-F5344CB8AC3E}">
        <p14:creationId xmlns:p14="http://schemas.microsoft.com/office/powerpoint/2010/main" val="21093391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0BCC53-87A9-4E76-90FB-20749244958F}"/>
              </a:ext>
            </a:extLst>
          </p:cNvPr>
          <p:cNvPicPr>
            <a:picLocks noChangeAspect="1"/>
          </p:cNvPicPr>
          <p:nvPr/>
        </p:nvPicPr>
        <p:blipFill rotWithShape="1">
          <a:blip r:embed="rId2">
            <a:extLst>
              <a:ext uri="{28A0092B-C50C-407E-A947-70E740481C1C}">
                <a14:useLocalDpi xmlns:a14="http://schemas.microsoft.com/office/drawing/2010/main" val="0"/>
              </a:ext>
            </a:extLst>
          </a:blip>
          <a:srcRect l="32161" r="17676" b="34814"/>
          <a:stretch/>
        </p:blipFill>
        <p:spPr>
          <a:xfrm>
            <a:off x="2392716" y="214473"/>
            <a:ext cx="1712621" cy="2918691"/>
          </a:xfrm>
          <a:prstGeom prst="rect">
            <a:avLst/>
          </a:prstGeom>
        </p:spPr>
      </p:pic>
      <p:pic>
        <p:nvPicPr>
          <p:cNvPr id="4" name="Picture 3">
            <a:extLst>
              <a:ext uri="{FF2B5EF4-FFF2-40B4-BE49-F238E27FC236}">
                <a16:creationId xmlns:a16="http://schemas.microsoft.com/office/drawing/2014/main" id="{3A1441B6-945A-40B6-8568-CB565AE7ED1B}"/>
              </a:ext>
            </a:extLst>
          </p:cNvPr>
          <p:cNvPicPr>
            <a:picLocks noChangeAspect="1"/>
          </p:cNvPicPr>
          <p:nvPr/>
        </p:nvPicPr>
        <p:blipFill>
          <a:blip r:embed="rId3">
            <a:extLst>
              <a:ext uri="{28A0092B-C50C-407E-A947-70E740481C1C}">
                <a14:useLocalDpi xmlns:a14="http://schemas.microsoft.com/office/drawing/2010/main" val="0"/>
              </a:ext>
            </a:extLst>
          </a:blip>
          <a:srcRect t="2093" b="2093"/>
          <a:stretch/>
        </p:blipFill>
        <p:spPr>
          <a:xfrm>
            <a:off x="2392715" y="3239026"/>
            <a:ext cx="1712621" cy="2918691"/>
          </a:xfrm>
          <a:prstGeom prst="rect">
            <a:avLst/>
          </a:prstGeom>
        </p:spPr>
      </p:pic>
      <p:pic>
        <p:nvPicPr>
          <p:cNvPr id="6" name="Picture 5">
            <a:extLst>
              <a:ext uri="{FF2B5EF4-FFF2-40B4-BE49-F238E27FC236}">
                <a16:creationId xmlns:a16="http://schemas.microsoft.com/office/drawing/2014/main" id="{D46C7B70-D1FB-4026-8882-B400C8479051}"/>
              </a:ext>
            </a:extLst>
          </p:cNvPr>
          <p:cNvPicPr>
            <a:picLocks noChangeAspect="1"/>
          </p:cNvPicPr>
          <p:nvPr/>
        </p:nvPicPr>
        <p:blipFill>
          <a:blip r:embed="rId4">
            <a:extLst>
              <a:ext uri="{28A0092B-C50C-407E-A947-70E740481C1C}">
                <a14:useLocalDpi xmlns:a14="http://schemas.microsoft.com/office/drawing/2010/main" val="0"/>
              </a:ext>
            </a:extLst>
          </a:blip>
          <a:srcRect l="10882" r="10882"/>
          <a:stretch/>
        </p:blipFill>
        <p:spPr>
          <a:xfrm>
            <a:off x="6018683" y="214473"/>
            <a:ext cx="1712621" cy="2918691"/>
          </a:xfrm>
          <a:prstGeom prst="rect">
            <a:avLst/>
          </a:prstGeom>
        </p:spPr>
      </p:pic>
      <p:pic>
        <p:nvPicPr>
          <p:cNvPr id="13" name="Picture 12">
            <a:extLst>
              <a:ext uri="{FF2B5EF4-FFF2-40B4-BE49-F238E27FC236}">
                <a16:creationId xmlns:a16="http://schemas.microsoft.com/office/drawing/2014/main" id="{0C9063E6-11F7-40A6-B2A8-D15D4BB24741}"/>
              </a:ext>
            </a:extLst>
          </p:cNvPr>
          <p:cNvPicPr>
            <a:picLocks noChangeAspect="1"/>
          </p:cNvPicPr>
          <p:nvPr/>
        </p:nvPicPr>
        <p:blipFill>
          <a:blip r:embed="rId5">
            <a:extLst>
              <a:ext uri="{28A0092B-C50C-407E-A947-70E740481C1C}">
                <a14:useLocalDpi xmlns:a14="http://schemas.microsoft.com/office/drawing/2010/main" val="0"/>
              </a:ext>
            </a:extLst>
          </a:blip>
          <a:srcRect t="4348" b="4348"/>
          <a:stretch/>
        </p:blipFill>
        <p:spPr>
          <a:xfrm>
            <a:off x="4174149" y="3239026"/>
            <a:ext cx="1712621" cy="2918691"/>
          </a:xfrm>
          <a:prstGeom prst="rect">
            <a:avLst/>
          </a:prstGeom>
        </p:spPr>
      </p:pic>
      <p:pic>
        <p:nvPicPr>
          <p:cNvPr id="14" name="Picture 13">
            <a:extLst>
              <a:ext uri="{FF2B5EF4-FFF2-40B4-BE49-F238E27FC236}">
                <a16:creationId xmlns:a16="http://schemas.microsoft.com/office/drawing/2014/main" id="{DA05D0DC-4729-4634-8371-F7E4496B42DF}"/>
              </a:ext>
            </a:extLst>
          </p:cNvPr>
          <p:cNvPicPr>
            <a:picLocks noChangeAspect="1"/>
          </p:cNvPicPr>
          <p:nvPr/>
        </p:nvPicPr>
        <p:blipFill>
          <a:blip r:embed="rId6">
            <a:extLst>
              <a:ext uri="{28A0092B-C50C-407E-A947-70E740481C1C}">
                <a14:useLocalDpi xmlns:a14="http://schemas.microsoft.com/office/drawing/2010/main" val="0"/>
              </a:ext>
            </a:extLst>
          </a:blip>
          <a:srcRect l="10882" r="10882"/>
          <a:stretch/>
        </p:blipFill>
        <p:spPr>
          <a:xfrm>
            <a:off x="6018683" y="3239026"/>
            <a:ext cx="1712621" cy="2918691"/>
          </a:xfrm>
          <a:prstGeom prst="rect">
            <a:avLst/>
          </a:prstGeom>
        </p:spPr>
      </p:pic>
      <p:pic>
        <p:nvPicPr>
          <p:cNvPr id="15" name="Picture 14">
            <a:extLst>
              <a:ext uri="{FF2B5EF4-FFF2-40B4-BE49-F238E27FC236}">
                <a16:creationId xmlns:a16="http://schemas.microsoft.com/office/drawing/2014/main" id="{52EDB819-797A-4655-AD82-9FBA6BDFD91A}"/>
              </a:ext>
            </a:extLst>
          </p:cNvPr>
          <p:cNvPicPr>
            <a:picLocks noChangeAspect="1"/>
          </p:cNvPicPr>
          <p:nvPr/>
        </p:nvPicPr>
        <p:blipFill rotWithShape="1">
          <a:blip r:embed="rId7">
            <a:extLst>
              <a:ext uri="{28A0092B-C50C-407E-A947-70E740481C1C}">
                <a14:useLocalDpi xmlns:a14="http://schemas.microsoft.com/office/drawing/2010/main" val="0"/>
              </a:ext>
            </a:extLst>
          </a:blip>
          <a:srcRect l="4669" t="21926" r="51323" b="18577"/>
          <a:stretch/>
        </p:blipFill>
        <p:spPr>
          <a:xfrm rot="5400000">
            <a:off x="3582393" y="817509"/>
            <a:ext cx="2918691" cy="1712620"/>
          </a:xfrm>
          <a:prstGeom prst="rect">
            <a:avLst/>
          </a:prstGeom>
        </p:spPr>
      </p:pic>
      <p:sp>
        <p:nvSpPr>
          <p:cNvPr id="16" name="Rectangle 15">
            <a:extLst>
              <a:ext uri="{FF2B5EF4-FFF2-40B4-BE49-F238E27FC236}">
                <a16:creationId xmlns:a16="http://schemas.microsoft.com/office/drawing/2014/main" id="{DBDFF6AE-155E-4C23-9370-9F77BE61AD85}"/>
              </a:ext>
            </a:extLst>
          </p:cNvPr>
          <p:cNvSpPr/>
          <p:nvPr/>
        </p:nvSpPr>
        <p:spPr>
          <a:xfrm>
            <a:off x="2435824" y="2486832"/>
            <a:ext cx="1672702" cy="646331"/>
          </a:xfrm>
          <a:prstGeom prst="rect">
            <a:avLst/>
          </a:prstGeom>
          <a:noFill/>
        </p:spPr>
        <p:txBody>
          <a:bodyPr wrap="none" lIns="91440" tIns="45720" rIns="91440" bIns="45720">
            <a:spAutoFit/>
          </a:bodyPr>
          <a:lstStyle/>
          <a:p>
            <a:pPr algn="ctr"/>
            <a:r>
              <a:rPr lang="en-US" sz="3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January</a:t>
            </a:r>
          </a:p>
        </p:txBody>
      </p:sp>
      <p:sp>
        <p:nvSpPr>
          <p:cNvPr id="17" name="Rectangle 16">
            <a:extLst>
              <a:ext uri="{FF2B5EF4-FFF2-40B4-BE49-F238E27FC236}">
                <a16:creationId xmlns:a16="http://schemas.microsoft.com/office/drawing/2014/main" id="{FDC5B823-5643-4FC2-9441-6F7410F51D46}"/>
              </a:ext>
            </a:extLst>
          </p:cNvPr>
          <p:cNvSpPr/>
          <p:nvPr/>
        </p:nvSpPr>
        <p:spPr>
          <a:xfrm>
            <a:off x="4178815" y="2538203"/>
            <a:ext cx="1703287" cy="584775"/>
          </a:xfrm>
          <a:prstGeom prst="rect">
            <a:avLst/>
          </a:prstGeom>
          <a:noFill/>
        </p:spPr>
        <p:txBody>
          <a:bodyPr wrap="none" lIns="91440" tIns="45720" rIns="91440" bIns="45720">
            <a:spAutoFit/>
          </a:bodyPr>
          <a:lstStyle/>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February</a:t>
            </a:r>
          </a:p>
        </p:txBody>
      </p:sp>
      <p:sp>
        <p:nvSpPr>
          <p:cNvPr id="18" name="Rectangle 17">
            <a:extLst>
              <a:ext uri="{FF2B5EF4-FFF2-40B4-BE49-F238E27FC236}">
                <a16:creationId xmlns:a16="http://schemas.microsoft.com/office/drawing/2014/main" id="{457B590C-B2F5-421F-B665-A9BF5E5AD645}"/>
              </a:ext>
            </a:extLst>
          </p:cNvPr>
          <p:cNvSpPr/>
          <p:nvPr/>
        </p:nvSpPr>
        <p:spPr>
          <a:xfrm>
            <a:off x="6342560" y="2486831"/>
            <a:ext cx="1104790" cy="646331"/>
          </a:xfrm>
          <a:prstGeom prst="rect">
            <a:avLst/>
          </a:prstGeom>
          <a:noFill/>
        </p:spPr>
        <p:txBody>
          <a:bodyPr wrap="none" lIns="91440" tIns="45720" rIns="91440" bIns="45720">
            <a:spAutoFit/>
          </a:bodyPr>
          <a:lstStyle/>
          <a:p>
            <a:pPr algn="ctr"/>
            <a:r>
              <a:rPr lang="en-US" sz="3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April</a:t>
            </a:r>
          </a:p>
        </p:txBody>
      </p:sp>
      <p:sp>
        <p:nvSpPr>
          <p:cNvPr id="19" name="Rectangle 18">
            <a:extLst>
              <a:ext uri="{FF2B5EF4-FFF2-40B4-BE49-F238E27FC236}">
                <a16:creationId xmlns:a16="http://schemas.microsoft.com/office/drawing/2014/main" id="{418691AF-8BD6-403E-8020-842FCC44DAB9}"/>
              </a:ext>
            </a:extLst>
          </p:cNvPr>
          <p:cNvSpPr/>
          <p:nvPr/>
        </p:nvSpPr>
        <p:spPr>
          <a:xfrm>
            <a:off x="2813556" y="5511386"/>
            <a:ext cx="917239" cy="646331"/>
          </a:xfrm>
          <a:prstGeom prst="rect">
            <a:avLst/>
          </a:prstGeom>
          <a:noFill/>
        </p:spPr>
        <p:txBody>
          <a:bodyPr wrap="none" lIns="91440" tIns="45720" rIns="91440" bIns="45720">
            <a:spAutoFit/>
          </a:bodyPr>
          <a:lstStyle/>
          <a:p>
            <a:pPr algn="ctr"/>
            <a:r>
              <a:rPr lang="en-US" sz="3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July</a:t>
            </a:r>
          </a:p>
        </p:txBody>
      </p:sp>
      <p:sp>
        <p:nvSpPr>
          <p:cNvPr id="20" name="Rectangle 19">
            <a:extLst>
              <a:ext uri="{FF2B5EF4-FFF2-40B4-BE49-F238E27FC236}">
                <a16:creationId xmlns:a16="http://schemas.microsoft.com/office/drawing/2014/main" id="{EE830903-E0BF-4818-B545-9167B5FDACD6}"/>
              </a:ext>
            </a:extLst>
          </p:cNvPr>
          <p:cNvSpPr/>
          <p:nvPr/>
        </p:nvSpPr>
        <p:spPr>
          <a:xfrm>
            <a:off x="4130753" y="5634496"/>
            <a:ext cx="1821973" cy="523220"/>
          </a:xfrm>
          <a:prstGeom prst="rect">
            <a:avLst/>
          </a:prstGeom>
          <a:noFill/>
        </p:spPr>
        <p:txBody>
          <a:bodyPr wrap="none" lIns="91440" tIns="45720" rIns="91440" bIns="45720">
            <a:spAutoFit/>
          </a:bodyPr>
          <a:lstStyle/>
          <a:p>
            <a:pPr algn="ctr"/>
            <a:r>
              <a:rPr lang="en-US" sz="28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September</a:t>
            </a:r>
          </a:p>
        </p:txBody>
      </p:sp>
      <p:sp>
        <p:nvSpPr>
          <p:cNvPr id="21" name="Rectangle 20">
            <a:extLst>
              <a:ext uri="{FF2B5EF4-FFF2-40B4-BE49-F238E27FC236}">
                <a16:creationId xmlns:a16="http://schemas.microsoft.com/office/drawing/2014/main" id="{3C333820-6966-4BAE-87CE-39CB0239F247}"/>
              </a:ext>
            </a:extLst>
          </p:cNvPr>
          <p:cNvSpPr/>
          <p:nvPr/>
        </p:nvSpPr>
        <p:spPr>
          <a:xfrm>
            <a:off x="6014167" y="5634496"/>
            <a:ext cx="1717137" cy="523220"/>
          </a:xfrm>
          <a:prstGeom prst="rect">
            <a:avLst/>
          </a:prstGeom>
          <a:noFill/>
        </p:spPr>
        <p:txBody>
          <a:bodyPr wrap="none" lIns="91440" tIns="45720" rIns="91440" bIns="45720">
            <a:spAutoFit/>
          </a:bodyPr>
          <a:lstStyle/>
          <a:p>
            <a:pPr algn="ct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December</a:t>
            </a:r>
            <a:endParaRPr lang="en-US" sz="3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5959616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82A0DFD-A04F-4CAA-A904-10B109E83AF3}"/>
              </a:ext>
            </a:extLst>
          </p:cNvPr>
          <p:cNvGraphicFramePr>
            <a:graphicFrameLocks noGrp="1"/>
          </p:cNvGraphicFramePr>
          <p:nvPr>
            <p:extLst>
              <p:ext uri="{D42A27DB-BD31-4B8C-83A1-F6EECF244321}">
                <p14:modId xmlns:p14="http://schemas.microsoft.com/office/powerpoint/2010/main" val="756792149"/>
              </p:ext>
            </p:extLst>
          </p:nvPr>
        </p:nvGraphicFramePr>
        <p:xfrm>
          <a:off x="2788139" y="1357008"/>
          <a:ext cx="5613399" cy="1543050"/>
        </p:xfrm>
        <a:graphic>
          <a:graphicData uri="http://schemas.openxmlformats.org/drawingml/2006/table">
            <a:tbl>
              <a:tblPr/>
              <a:tblGrid>
                <a:gridCol w="608911">
                  <a:extLst>
                    <a:ext uri="{9D8B030D-6E8A-4147-A177-3AD203B41FA5}">
                      <a16:colId xmlns:a16="http://schemas.microsoft.com/office/drawing/2014/main" val="3802925706"/>
                    </a:ext>
                  </a:extLst>
                </a:gridCol>
                <a:gridCol w="675511">
                  <a:extLst>
                    <a:ext uri="{9D8B030D-6E8A-4147-A177-3AD203B41FA5}">
                      <a16:colId xmlns:a16="http://schemas.microsoft.com/office/drawing/2014/main" val="2995228627"/>
                    </a:ext>
                  </a:extLst>
                </a:gridCol>
                <a:gridCol w="675511">
                  <a:extLst>
                    <a:ext uri="{9D8B030D-6E8A-4147-A177-3AD203B41FA5}">
                      <a16:colId xmlns:a16="http://schemas.microsoft.com/office/drawing/2014/main" val="2695472615"/>
                    </a:ext>
                  </a:extLst>
                </a:gridCol>
                <a:gridCol w="608911">
                  <a:extLst>
                    <a:ext uri="{9D8B030D-6E8A-4147-A177-3AD203B41FA5}">
                      <a16:colId xmlns:a16="http://schemas.microsoft.com/office/drawing/2014/main" val="1237529297"/>
                    </a:ext>
                  </a:extLst>
                </a:gridCol>
                <a:gridCol w="608911">
                  <a:extLst>
                    <a:ext uri="{9D8B030D-6E8A-4147-A177-3AD203B41FA5}">
                      <a16:colId xmlns:a16="http://schemas.microsoft.com/office/drawing/2014/main" val="1083440047"/>
                    </a:ext>
                  </a:extLst>
                </a:gridCol>
                <a:gridCol w="608911">
                  <a:extLst>
                    <a:ext uri="{9D8B030D-6E8A-4147-A177-3AD203B41FA5}">
                      <a16:colId xmlns:a16="http://schemas.microsoft.com/office/drawing/2014/main" val="2708833772"/>
                    </a:ext>
                  </a:extLst>
                </a:gridCol>
                <a:gridCol w="608911">
                  <a:extLst>
                    <a:ext uri="{9D8B030D-6E8A-4147-A177-3AD203B41FA5}">
                      <a16:colId xmlns:a16="http://schemas.microsoft.com/office/drawing/2014/main" val="2273759972"/>
                    </a:ext>
                  </a:extLst>
                </a:gridCol>
                <a:gridCol w="608911">
                  <a:extLst>
                    <a:ext uri="{9D8B030D-6E8A-4147-A177-3AD203B41FA5}">
                      <a16:colId xmlns:a16="http://schemas.microsoft.com/office/drawing/2014/main" val="2089395445"/>
                    </a:ext>
                  </a:extLst>
                </a:gridCol>
                <a:gridCol w="608911">
                  <a:extLst>
                    <a:ext uri="{9D8B030D-6E8A-4147-A177-3AD203B41FA5}">
                      <a16:colId xmlns:a16="http://schemas.microsoft.com/office/drawing/2014/main" val="604853876"/>
                    </a:ext>
                  </a:extLst>
                </a:gridCol>
              </a:tblGrid>
              <a:tr h="200025">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1100" b="1" i="0" u="none" strike="noStrike">
                          <a:solidFill>
                            <a:srgbClr val="000000"/>
                          </a:solidFill>
                          <a:effectLst/>
                          <a:latin typeface="Calibri" panose="020F0502020204030204" pitchFamily="34" charset="0"/>
                        </a:rPr>
                        <a:t>Sequence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1"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1100" b="1" i="0" u="none" strike="noStrike">
                          <a:solidFill>
                            <a:srgbClr val="000000"/>
                          </a:solidFill>
                          <a:effectLst/>
                          <a:latin typeface="Calibri" panose="020F0502020204030204" pitchFamily="34" charset="0"/>
                        </a:rPr>
                        <a:t>Sequence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1"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1100" b="1" i="0" u="none" strike="noStrike">
                          <a:solidFill>
                            <a:srgbClr val="000000"/>
                          </a:solidFill>
                          <a:effectLst/>
                          <a:latin typeface="Calibri" panose="020F0502020204030204" pitchFamily="34" charset="0"/>
                        </a:rPr>
                        <a:t>Sequence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1"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34716232"/>
                  </a:ext>
                </a:extLst>
              </a:tr>
              <a:tr h="190500">
                <a:tc rowSpan="7">
                  <a:txBody>
                    <a:bodyPr/>
                    <a:lstStyle/>
                    <a:p>
                      <a:pPr algn="ctr" fontAlgn="b"/>
                      <a:r>
                        <a:rPr lang="en-US" sz="1100" b="1" i="0" u="none" strike="noStrike">
                          <a:solidFill>
                            <a:srgbClr val="000000"/>
                          </a:solidFill>
                          <a:effectLst/>
                          <a:latin typeface="Calibri" panose="020F0502020204030204" pitchFamily="34" charset="0"/>
                        </a:rPr>
                        <a:t>Length 2 Sequences</a:t>
                      </a:r>
                    </a:p>
                  </a:txBody>
                  <a:tcPr marL="9525" marR="9525" marT="9525" marB="0" vert="vert27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(6, 1)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205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ctr" fontAlgn="b"/>
                      <a:r>
                        <a:rPr lang="en-US" sz="1100" b="1" i="0" u="none" strike="noStrike">
                          <a:solidFill>
                            <a:srgbClr val="000000"/>
                          </a:solidFill>
                          <a:effectLst/>
                          <a:latin typeface="Calibri" panose="020F0502020204030204" pitchFamily="34" charset="0"/>
                        </a:rPr>
                        <a:t>Length 3 Sequences</a:t>
                      </a:r>
                    </a:p>
                  </a:txBody>
                  <a:tcPr marL="9525" marR="9525" marT="9525" marB="0" vert="vert27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(1, 2, 6)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57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ctr" fontAlgn="b"/>
                      <a:r>
                        <a:rPr lang="en-US" sz="1100" b="1" i="0" u="none" strike="noStrike">
                          <a:solidFill>
                            <a:srgbClr val="000000"/>
                          </a:solidFill>
                          <a:effectLst/>
                          <a:latin typeface="Calibri" panose="020F0502020204030204" pitchFamily="34" charset="0"/>
                        </a:rPr>
                        <a:t>Length 4 Sequences</a:t>
                      </a:r>
                    </a:p>
                  </a:txBody>
                  <a:tcPr marL="9525" marR="9525" marT="9525" marB="0" vert="vert27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(5, 3, 4, 7)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40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2835786"/>
                  </a:ext>
                </a:extLst>
              </a:tr>
              <a:tr h="190500">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(7, 4)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127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(3, 4, 7)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49</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(6, 1, 6, 1)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53096788"/>
                  </a:ext>
                </a:extLst>
              </a:tr>
              <a:tr h="190500">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(3, 4)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114</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(1, 6, 1)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41</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(2, 6, 1, 6)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14</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07586276"/>
                  </a:ext>
                </a:extLst>
              </a:tr>
              <a:tr h="190500">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(5, 1)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90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(5, 3, 4)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38</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(6, 1, 2, 6)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14</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7769064"/>
                  </a:ext>
                </a:extLst>
              </a:tr>
              <a:tr h="190500">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(2, 6)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87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(1, 6, 5)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(1, 6, 1, 5)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38208941"/>
                  </a:ext>
                </a:extLst>
              </a:tr>
              <a:tr h="190500">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(1, 2)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82</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(5, 4, 7)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32</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(1, 6, 1, 2)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12</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23192053"/>
                  </a:ext>
                </a:extLst>
              </a:tr>
              <a:tr h="200025">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(7, 5)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82</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(5, 3, 7)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tc>
                  <a:txBody>
                    <a:bodyPr/>
                    <a:lstStyle/>
                    <a:p>
                      <a:pPr algn="r" fontAlgn="b"/>
                      <a:r>
                        <a:rPr lang="en-US" sz="1100" b="0" i="0" u="none" strike="noStrike">
                          <a:solidFill>
                            <a:srgbClr val="000000"/>
                          </a:solidFill>
                          <a:effectLst/>
                          <a:latin typeface="Calibri" panose="020F0502020204030204" pitchFamily="34" charset="0"/>
                        </a:rPr>
                        <a:t>(5, 1, 2, 6)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02915003"/>
                  </a:ext>
                </a:extLst>
              </a:tr>
            </a:tbl>
          </a:graphicData>
        </a:graphic>
      </p:graphicFrame>
      <p:sp>
        <p:nvSpPr>
          <p:cNvPr id="4" name="TextBox 3">
            <a:extLst>
              <a:ext uri="{FF2B5EF4-FFF2-40B4-BE49-F238E27FC236}">
                <a16:creationId xmlns:a16="http://schemas.microsoft.com/office/drawing/2014/main" id="{3752B47A-EDFE-42AD-A213-802A85B79A79}"/>
              </a:ext>
            </a:extLst>
          </p:cNvPr>
          <p:cNvSpPr txBox="1"/>
          <p:nvPr/>
        </p:nvSpPr>
        <p:spPr>
          <a:xfrm>
            <a:off x="1424353" y="3429000"/>
            <a:ext cx="9495692" cy="646331"/>
          </a:xfrm>
          <a:prstGeom prst="rect">
            <a:avLst/>
          </a:prstGeom>
          <a:noFill/>
        </p:spPr>
        <p:txBody>
          <a:bodyPr wrap="square" rtlCol="0">
            <a:spAutoFit/>
          </a:bodyPr>
          <a:lstStyle/>
          <a:p>
            <a:r>
              <a:rPr lang="en-US" dirty="0"/>
              <a:t>Table 2. Top 7 results for occurrences of sequences of length 2, 3, and 4 of WTs in the overall dataset. </a:t>
            </a:r>
          </a:p>
        </p:txBody>
      </p:sp>
    </p:spTree>
    <p:extLst>
      <p:ext uri="{BB962C8B-B14F-4D97-AF65-F5344CB8AC3E}">
        <p14:creationId xmlns:p14="http://schemas.microsoft.com/office/powerpoint/2010/main" val="42514422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D0C622-A26A-4CF6-BA6C-19E8DF46D990}"/>
              </a:ext>
            </a:extLst>
          </p:cNvPr>
          <p:cNvPicPr>
            <a:picLocks noChangeAspect="1"/>
          </p:cNvPicPr>
          <p:nvPr/>
        </p:nvPicPr>
        <p:blipFill>
          <a:blip r:embed="rId2"/>
          <a:stretch>
            <a:fillRect/>
          </a:stretch>
        </p:blipFill>
        <p:spPr>
          <a:xfrm>
            <a:off x="378403" y="1086138"/>
            <a:ext cx="11601450" cy="3448050"/>
          </a:xfrm>
          <a:prstGeom prst="rect">
            <a:avLst/>
          </a:prstGeom>
        </p:spPr>
      </p:pic>
      <p:sp>
        <p:nvSpPr>
          <p:cNvPr id="4" name="TextBox 3">
            <a:extLst>
              <a:ext uri="{FF2B5EF4-FFF2-40B4-BE49-F238E27FC236}">
                <a16:creationId xmlns:a16="http://schemas.microsoft.com/office/drawing/2014/main" id="{D4C2A279-E99A-41F4-B6FF-6A57014F3F73}"/>
              </a:ext>
            </a:extLst>
          </p:cNvPr>
          <p:cNvSpPr txBox="1"/>
          <p:nvPr/>
        </p:nvSpPr>
        <p:spPr>
          <a:xfrm>
            <a:off x="1116623" y="5117123"/>
            <a:ext cx="9495692" cy="1200329"/>
          </a:xfrm>
          <a:prstGeom prst="rect">
            <a:avLst/>
          </a:prstGeom>
          <a:noFill/>
        </p:spPr>
        <p:txBody>
          <a:bodyPr wrap="square" rtlCol="0">
            <a:spAutoFit/>
          </a:bodyPr>
          <a:lstStyle/>
          <a:p>
            <a:r>
              <a:rPr lang="en-US" dirty="0"/>
              <a:t>Table 3. Markov Chain analysis (as performed in </a:t>
            </a:r>
            <a:r>
              <a:rPr lang="en-US" dirty="0" err="1"/>
              <a:t>Vautard</a:t>
            </a:r>
            <a:r>
              <a:rPr lang="en-US" dirty="0"/>
              <a:t> et al. 1990) indicating WT progression. Table C indicates WTs that are likely to transition between each other, with values below 500 being significant at the 95% level (bold and italicized). Table D indicates WTs that are unlikely to transition between each other, with values below 500 being significant at the 95% level (bold and italicized).</a:t>
            </a:r>
          </a:p>
        </p:txBody>
      </p:sp>
    </p:spTree>
    <p:extLst>
      <p:ext uri="{BB962C8B-B14F-4D97-AF65-F5344CB8AC3E}">
        <p14:creationId xmlns:p14="http://schemas.microsoft.com/office/powerpoint/2010/main" val="3782573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EB6DA55D-538C-4E3F-A31B-0B1940315304}"/>
              </a:ext>
            </a:extLst>
          </p:cNvPr>
          <p:cNvSpPr txBox="1"/>
          <p:nvPr/>
        </p:nvSpPr>
        <p:spPr>
          <a:xfrm>
            <a:off x="969818" y="5892800"/>
            <a:ext cx="10575637" cy="646331"/>
          </a:xfrm>
          <a:prstGeom prst="rect">
            <a:avLst/>
          </a:prstGeom>
          <a:noFill/>
        </p:spPr>
        <p:txBody>
          <a:bodyPr wrap="square" rtlCol="0">
            <a:spAutoFit/>
          </a:bodyPr>
          <a:lstStyle/>
          <a:p>
            <a:r>
              <a:rPr lang="en-US" dirty="0"/>
              <a:t>Figure 2. WTs with 850 hPa u and v winds and Means Sea Level Pressure (contour) shown. Average precipitation per WT (mm/day) is shaded.</a:t>
            </a:r>
          </a:p>
        </p:txBody>
      </p:sp>
      <p:pic>
        <p:nvPicPr>
          <p:cNvPr id="4" name="Picture 3">
            <a:extLst>
              <a:ext uri="{FF2B5EF4-FFF2-40B4-BE49-F238E27FC236}">
                <a16:creationId xmlns:a16="http://schemas.microsoft.com/office/drawing/2014/main" id="{0B032429-CFC7-4F81-B010-51BA9390B20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969868" y="237276"/>
            <a:ext cx="8575533" cy="5343011"/>
          </a:xfrm>
          <a:prstGeom prst="rect">
            <a:avLst/>
          </a:prstGeom>
        </p:spPr>
      </p:pic>
    </p:spTree>
    <p:extLst>
      <p:ext uri="{BB962C8B-B14F-4D97-AF65-F5344CB8AC3E}">
        <p14:creationId xmlns:p14="http://schemas.microsoft.com/office/powerpoint/2010/main" val="1394426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66EC5EC-6E64-4C3E-BA05-6FC15B33DAD0}"/>
              </a:ext>
            </a:extLst>
          </p:cNvPr>
          <p:cNvSpPr txBox="1"/>
          <p:nvPr/>
        </p:nvSpPr>
        <p:spPr>
          <a:xfrm>
            <a:off x="800100" y="5816425"/>
            <a:ext cx="10717823" cy="369332"/>
          </a:xfrm>
          <a:prstGeom prst="rect">
            <a:avLst/>
          </a:prstGeom>
          <a:noFill/>
        </p:spPr>
        <p:txBody>
          <a:bodyPr wrap="square" rtlCol="0">
            <a:spAutoFit/>
          </a:bodyPr>
          <a:lstStyle/>
          <a:p>
            <a:r>
              <a:rPr lang="en-US" dirty="0"/>
              <a:t>Figure 3. WT 500 hPa heights (contour) and 2-meter temperature anomalies (shaded).</a:t>
            </a:r>
          </a:p>
        </p:txBody>
      </p:sp>
      <p:pic>
        <p:nvPicPr>
          <p:cNvPr id="6" name="Picture 5">
            <a:extLst>
              <a:ext uri="{FF2B5EF4-FFF2-40B4-BE49-F238E27FC236}">
                <a16:creationId xmlns:a16="http://schemas.microsoft.com/office/drawing/2014/main" id="{3D76E850-3D5C-4729-8746-D92761D0CC2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63858" y="288457"/>
            <a:ext cx="9303988" cy="5494481"/>
          </a:xfrm>
          <a:prstGeom prst="rect">
            <a:avLst/>
          </a:prstGeom>
        </p:spPr>
      </p:pic>
    </p:spTree>
    <p:extLst>
      <p:ext uri="{BB962C8B-B14F-4D97-AF65-F5344CB8AC3E}">
        <p14:creationId xmlns:p14="http://schemas.microsoft.com/office/powerpoint/2010/main" val="2949324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A64381-FD34-4871-8B7E-723A26F72418}"/>
              </a:ext>
            </a:extLst>
          </p:cNvPr>
          <p:cNvSpPr txBox="1"/>
          <p:nvPr/>
        </p:nvSpPr>
        <p:spPr>
          <a:xfrm>
            <a:off x="1626577" y="5662246"/>
            <a:ext cx="9319846" cy="923330"/>
          </a:xfrm>
          <a:prstGeom prst="rect">
            <a:avLst/>
          </a:prstGeom>
          <a:noFill/>
        </p:spPr>
        <p:txBody>
          <a:bodyPr wrap="square" rtlCol="0">
            <a:spAutoFit/>
          </a:bodyPr>
          <a:lstStyle/>
          <a:p>
            <a:r>
              <a:rPr lang="en-US" dirty="0"/>
              <a:t>Figure 4. Monthly frequency of each WT. Grey bars indicate the 95% confidence interval, with red shading indicating WTs that are less likely to occur and blue shading indicating WTs that are more likely to occur.</a:t>
            </a:r>
          </a:p>
        </p:txBody>
      </p:sp>
      <p:pic>
        <p:nvPicPr>
          <p:cNvPr id="7" name="Picture 6" descr="Chart, bar chart&#10;&#10;Description automatically generated">
            <a:extLst>
              <a:ext uri="{FF2B5EF4-FFF2-40B4-BE49-F238E27FC236}">
                <a16:creationId xmlns:a16="http://schemas.microsoft.com/office/drawing/2014/main" id="{0027F5F8-C486-4E0E-A692-8DDB5105FE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1358" y="690808"/>
            <a:ext cx="3276269" cy="2457202"/>
          </a:xfrm>
          <a:prstGeom prst="rect">
            <a:avLst/>
          </a:prstGeom>
        </p:spPr>
      </p:pic>
      <p:pic>
        <p:nvPicPr>
          <p:cNvPr id="8" name="Picture 7">
            <a:extLst>
              <a:ext uri="{FF2B5EF4-FFF2-40B4-BE49-F238E27FC236}">
                <a16:creationId xmlns:a16="http://schemas.microsoft.com/office/drawing/2014/main" id="{AFBDD25C-2B30-4CAA-A41F-DD2DF45EFD6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480537" y="690808"/>
            <a:ext cx="3276267" cy="2457201"/>
          </a:xfrm>
          <a:prstGeom prst="rect">
            <a:avLst/>
          </a:prstGeom>
        </p:spPr>
      </p:pic>
      <p:pic>
        <p:nvPicPr>
          <p:cNvPr id="9" name="Picture 8">
            <a:extLst>
              <a:ext uri="{FF2B5EF4-FFF2-40B4-BE49-F238E27FC236}">
                <a16:creationId xmlns:a16="http://schemas.microsoft.com/office/drawing/2014/main" id="{E7446EEE-72E8-40F4-951B-A23918FD385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842403" y="3205044"/>
            <a:ext cx="3276267" cy="2457201"/>
          </a:xfrm>
          <a:prstGeom prst="rect">
            <a:avLst/>
          </a:prstGeom>
        </p:spPr>
      </p:pic>
    </p:spTree>
    <p:extLst>
      <p:ext uri="{BB962C8B-B14F-4D97-AF65-F5344CB8AC3E}">
        <p14:creationId xmlns:p14="http://schemas.microsoft.com/office/powerpoint/2010/main" val="4200782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895DCD-045F-4B48-9323-B7F4A7CF52A4}"/>
              </a:ext>
            </a:extLst>
          </p:cNvPr>
          <p:cNvPicPr/>
          <p:nvPr/>
        </p:nvPicPr>
        <p:blipFill>
          <a:blip r:embed="rId2"/>
          <a:stretch>
            <a:fillRect/>
          </a:stretch>
        </p:blipFill>
        <p:spPr>
          <a:xfrm>
            <a:off x="5826372" y="1150557"/>
            <a:ext cx="5048543" cy="4318257"/>
          </a:xfrm>
          <a:prstGeom prst="rect">
            <a:avLst/>
          </a:prstGeom>
        </p:spPr>
      </p:pic>
      <p:pic>
        <p:nvPicPr>
          <p:cNvPr id="7" name="Picture 6">
            <a:extLst>
              <a:ext uri="{FF2B5EF4-FFF2-40B4-BE49-F238E27FC236}">
                <a16:creationId xmlns:a16="http://schemas.microsoft.com/office/drawing/2014/main" id="{25BE04E4-8200-4ECF-A210-A66DC837D93D}"/>
              </a:ext>
            </a:extLst>
          </p:cNvPr>
          <p:cNvPicPr/>
          <p:nvPr/>
        </p:nvPicPr>
        <p:blipFill>
          <a:blip r:embed="rId3"/>
          <a:stretch>
            <a:fillRect/>
          </a:stretch>
        </p:blipFill>
        <p:spPr>
          <a:xfrm>
            <a:off x="560947" y="1255882"/>
            <a:ext cx="5048543" cy="4212932"/>
          </a:xfrm>
          <a:prstGeom prst="rect">
            <a:avLst/>
          </a:prstGeom>
        </p:spPr>
      </p:pic>
      <p:sp>
        <p:nvSpPr>
          <p:cNvPr id="8" name="TextBox 7">
            <a:extLst>
              <a:ext uri="{FF2B5EF4-FFF2-40B4-BE49-F238E27FC236}">
                <a16:creationId xmlns:a16="http://schemas.microsoft.com/office/drawing/2014/main" id="{BFB60165-5488-41DD-8081-83CF0069EAA9}"/>
              </a:ext>
            </a:extLst>
          </p:cNvPr>
          <p:cNvSpPr txBox="1"/>
          <p:nvPr/>
        </p:nvSpPr>
        <p:spPr>
          <a:xfrm>
            <a:off x="1169377" y="5535466"/>
            <a:ext cx="9478108" cy="923330"/>
          </a:xfrm>
          <a:prstGeom prst="rect">
            <a:avLst/>
          </a:prstGeom>
          <a:noFill/>
        </p:spPr>
        <p:txBody>
          <a:bodyPr wrap="square" rtlCol="0">
            <a:spAutoFit/>
          </a:bodyPr>
          <a:lstStyle/>
          <a:p>
            <a:r>
              <a:rPr lang="en-US" dirty="0"/>
              <a:t>Figure 5. Percent of WT days featuring extreme precipitation (left) and heat waves (right). Grey shading indicates the Monte Carlo 95% confidence interval, with red shading indicating less likely to occur WTs and blue shading indicating more likely to occur WTs.</a:t>
            </a:r>
          </a:p>
        </p:txBody>
      </p:sp>
    </p:spTree>
    <p:extLst>
      <p:ext uri="{BB962C8B-B14F-4D97-AF65-F5344CB8AC3E}">
        <p14:creationId xmlns:p14="http://schemas.microsoft.com/office/powerpoint/2010/main" val="3899147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55E3A1-1B2D-40AC-9FD6-B1299D81166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637055" y="65763"/>
            <a:ext cx="7292391" cy="4937557"/>
          </a:xfrm>
          <a:prstGeom prst="rect">
            <a:avLst/>
          </a:prstGeom>
        </p:spPr>
      </p:pic>
      <p:sp>
        <p:nvSpPr>
          <p:cNvPr id="4" name="TextBox 3">
            <a:extLst>
              <a:ext uri="{FF2B5EF4-FFF2-40B4-BE49-F238E27FC236}">
                <a16:creationId xmlns:a16="http://schemas.microsoft.com/office/drawing/2014/main" id="{F9EC34B1-D6B8-4341-997A-B924C0F9BF55}"/>
              </a:ext>
            </a:extLst>
          </p:cNvPr>
          <p:cNvSpPr txBox="1"/>
          <p:nvPr/>
        </p:nvSpPr>
        <p:spPr>
          <a:xfrm>
            <a:off x="1846385" y="5591908"/>
            <a:ext cx="7561384" cy="1200329"/>
          </a:xfrm>
          <a:prstGeom prst="rect">
            <a:avLst/>
          </a:prstGeom>
          <a:noFill/>
        </p:spPr>
        <p:txBody>
          <a:bodyPr wrap="square" rtlCol="0">
            <a:spAutoFit/>
          </a:bodyPr>
          <a:lstStyle/>
          <a:p>
            <a:r>
              <a:rPr lang="en-US" dirty="0"/>
              <a:t>Figure 6. Teleconnection indices (-/+, neutral phases did not show any significance) in relation to each WT. Red shading indicates a WT that is less likely to occur and blue shading indicates a WT that is more likely to occur based on the 95% Monte Carlo confidence level (grey shaded bars).</a:t>
            </a:r>
          </a:p>
        </p:txBody>
      </p:sp>
      <p:pic>
        <p:nvPicPr>
          <p:cNvPr id="7" name="Picture 6" descr="Chart, bar chart&#10;&#10;Description automatically generated">
            <a:extLst>
              <a:ext uri="{FF2B5EF4-FFF2-40B4-BE49-F238E27FC236}">
                <a16:creationId xmlns:a16="http://schemas.microsoft.com/office/drawing/2014/main" id="{25F033FD-73BE-4B14-A2A9-09C4BF887B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8943" y="364162"/>
            <a:ext cx="3436151" cy="2577114"/>
          </a:xfrm>
          <a:prstGeom prst="rect">
            <a:avLst/>
          </a:prstGeom>
        </p:spPr>
      </p:pic>
      <p:pic>
        <p:nvPicPr>
          <p:cNvPr id="8" name="Picture 7">
            <a:extLst>
              <a:ext uri="{FF2B5EF4-FFF2-40B4-BE49-F238E27FC236}">
                <a16:creationId xmlns:a16="http://schemas.microsoft.com/office/drawing/2014/main" id="{371DD08F-072B-4BA3-BD88-E9EA38B8DFC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275094" y="364162"/>
            <a:ext cx="3436151" cy="2577113"/>
          </a:xfrm>
          <a:prstGeom prst="rect">
            <a:avLst/>
          </a:prstGeom>
        </p:spPr>
      </p:pic>
      <p:pic>
        <p:nvPicPr>
          <p:cNvPr id="9" name="Picture 8">
            <a:extLst>
              <a:ext uri="{FF2B5EF4-FFF2-40B4-BE49-F238E27FC236}">
                <a16:creationId xmlns:a16="http://schemas.microsoft.com/office/drawing/2014/main" id="{0EF7E7E2-4AF5-4350-8D4E-EF7C681EFBE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847099" y="2941276"/>
            <a:ext cx="3436151" cy="2577113"/>
          </a:xfrm>
          <a:prstGeom prst="rect">
            <a:avLst/>
          </a:prstGeom>
        </p:spPr>
      </p:pic>
      <p:pic>
        <p:nvPicPr>
          <p:cNvPr id="10" name="Picture 9">
            <a:extLst>
              <a:ext uri="{FF2B5EF4-FFF2-40B4-BE49-F238E27FC236}">
                <a16:creationId xmlns:a16="http://schemas.microsoft.com/office/drawing/2014/main" id="{B47BE7CF-6247-4D77-9388-DC1A87E89F3F}"/>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275094" y="2941275"/>
            <a:ext cx="3436151" cy="2577113"/>
          </a:xfrm>
          <a:prstGeom prst="rect">
            <a:avLst/>
          </a:prstGeom>
        </p:spPr>
      </p:pic>
    </p:spTree>
    <p:extLst>
      <p:ext uri="{BB962C8B-B14F-4D97-AF65-F5344CB8AC3E}">
        <p14:creationId xmlns:p14="http://schemas.microsoft.com/office/powerpoint/2010/main" val="3605333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B0A4E7-4F2A-47CD-B722-6A6E9253556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30418" y="56060"/>
            <a:ext cx="4510461" cy="3381556"/>
          </a:xfrm>
          <a:prstGeom prst="rect">
            <a:avLst/>
          </a:prstGeom>
        </p:spPr>
      </p:pic>
      <p:pic>
        <p:nvPicPr>
          <p:cNvPr id="5" name="Picture 4">
            <a:extLst>
              <a:ext uri="{FF2B5EF4-FFF2-40B4-BE49-F238E27FC236}">
                <a16:creationId xmlns:a16="http://schemas.microsoft.com/office/drawing/2014/main" id="{EAF63E78-1CCE-4097-9A0C-93A06927A3E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640879" y="56061"/>
            <a:ext cx="4510460" cy="3381556"/>
          </a:xfrm>
          <a:prstGeom prst="rect">
            <a:avLst/>
          </a:prstGeom>
        </p:spPr>
      </p:pic>
      <p:pic>
        <p:nvPicPr>
          <p:cNvPr id="7" name="Picture 6">
            <a:extLst>
              <a:ext uri="{FF2B5EF4-FFF2-40B4-BE49-F238E27FC236}">
                <a16:creationId xmlns:a16="http://schemas.microsoft.com/office/drawing/2014/main" id="{2CE35A74-75E7-4C47-9C13-374A4E5B9D0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67314" y="3429000"/>
            <a:ext cx="4510461" cy="3381556"/>
          </a:xfrm>
          <a:prstGeom prst="rect">
            <a:avLst/>
          </a:prstGeom>
        </p:spPr>
      </p:pic>
      <p:pic>
        <p:nvPicPr>
          <p:cNvPr id="9" name="Picture 8">
            <a:extLst>
              <a:ext uri="{FF2B5EF4-FFF2-40B4-BE49-F238E27FC236}">
                <a16:creationId xmlns:a16="http://schemas.microsoft.com/office/drawing/2014/main" id="{D9945746-F15B-4F02-8D7A-9787F01D988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714671" y="3446234"/>
            <a:ext cx="4485764" cy="3364322"/>
          </a:xfrm>
          <a:prstGeom prst="rect">
            <a:avLst/>
          </a:prstGeom>
        </p:spPr>
      </p:pic>
      <p:sp>
        <p:nvSpPr>
          <p:cNvPr id="10" name="TextBox 9">
            <a:extLst>
              <a:ext uri="{FF2B5EF4-FFF2-40B4-BE49-F238E27FC236}">
                <a16:creationId xmlns:a16="http://schemas.microsoft.com/office/drawing/2014/main" id="{3C31BF94-5FC4-4807-B932-421CF41191B9}"/>
              </a:ext>
            </a:extLst>
          </p:cNvPr>
          <p:cNvSpPr txBox="1"/>
          <p:nvPr/>
        </p:nvSpPr>
        <p:spPr>
          <a:xfrm>
            <a:off x="9114443" y="826477"/>
            <a:ext cx="2693626" cy="4247317"/>
          </a:xfrm>
          <a:prstGeom prst="rect">
            <a:avLst/>
          </a:prstGeom>
          <a:noFill/>
        </p:spPr>
        <p:txBody>
          <a:bodyPr wrap="square" rtlCol="0">
            <a:spAutoFit/>
          </a:bodyPr>
          <a:lstStyle/>
          <a:p>
            <a:r>
              <a:rPr lang="en-US" dirty="0"/>
              <a:t>Figure 7. (</a:t>
            </a:r>
            <a:r>
              <a:rPr lang="en-US" dirty="0" err="1"/>
              <a:t>a,b</a:t>
            </a:r>
            <a:r>
              <a:rPr lang="en-US" dirty="0"/>
              <a:t>.) The frequency of occurrence of Early (a) and Late (b) Season WTs on each day of the season over all years. (c) The same as (a) and (b), but smoothed using a 5-day running mean. Note the point of intersection at Oct 15</a:t>
            </a:r>
            <a:r>
              <a:rPr lang="en-US" baseline="30000" dirty="0"/>
              <a:t>th</a:t>
            </a:r>
            <a:r>
              <a:rPr lang="en-US" dirty="0"/>
              <a:t>. (d) Klee diagram showing the WT occurrence per day over all 40 years. Y axis reads from top (Sep 1</a:t>
            </a:r>
            <a:r>
              <a:rPr lang="en-US" baseline="30000" dirty="0"/>
              <a:t>st</a:t>
            </a:r>
            <a:r>
              <a:rPr lang="en-US" dirty="0"/>
              <a:t>) to bottom (Nov 30</a:t>
            </a:r>
            <a:r>
              <a:rPr lang="en-US" baseline="30000" dirty="0"/>
              <a:t>th</a:t>
            </a:r>
            <a:r>
              <a:rPr lang="en-US" dirty="0"/>
              <a:t>)</a:t>
            </a:r>
          </a:p>
        </p:txBody>
      </p:sp>
    </p:spTree>
    <p:extLst>
      <p:ext uri="{BB962C8B-B14F-4D97-AF65-F5344CB8AC3E}">
        <p14:creationId xmlns:p14="http://schemas.microsoft.com/office/powerpoint/2010/main" val="3522212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CF1B9D6-BB28-444C-9DD4-D13C6B14B87A}"/>
              </a:ext>
            </a:extLst>
          </p:cNvPr>
          <p:cNvPicPr>
            <a:picLocks noChangeAspect="1"/>
          </p:cNvPicPr>
          <p:nvPr/>
        </p:nvPicPr>
        <p:blipFill>
          <a:blip r:embed="rId2"/>
          <a:stretch>
            <a:fillRect/>
          </a:stretch>
        </p:blipFill>
        <p:spPr>
          <a:xfrm>
            <a:off x="3822454" y="836367"/>
            <a:ext cx="5216037" cy="2781062"/>
          </a:xfrm>
          <a:prstGeom prst="rect">
            <a:avLst/>
          </a:prstGeom>
        </p:spPr>
      </p:pic>
      <p:sp>
        <p:nvSpPr>
          <p:cNvPr id="6" name="TextBox 5">
            <a:extLst>
              <a:ext uri="{FF2B5EF4-FFF2-40B4-BE49-F238E27FC236}">
                <a16:creationId xmlns:a16="http://schemas.microsoft.com/office/drawing/2014/main" id="{396E8CE8-C0CB-4480-B466-F220FC1461B2}"/>
              </a:ext>
            </a:extLst>
          </p:cNvPr>
          <p:cNvSpPr txBox="1"/>
          <p:nvPr/>
        </p:nvSpPr>
        <p:spPr>
          <a:xfrm>
            <a:off x="2127738" y="4193931"/>
            <a:ext cx="7675685" cy="923330"/>
          </a:xfrm>
          <a:prstGeom prst="rect">
            <a:avLst/>
          </a:prstGeom>
          <a:noFill/>
        </p:spPr>
        <p:txBody>
          <a:bodyPr wrap="square" rtlCol="0">
            <a:spAutoFit/>
          </a:bodyPr>
          <a:lstStyle/>
          <a:p>
            <a:r>
              <a:rPr lang="en-US" dirty="0"/>
              <a:t>Figure 8. WT progression for the first and second halves of the season based on Markov chain analysis. Arrows indicate progressions that are significant at the 95% level.</a:t>
            </a:r>
          </a:p>
        </p:txBody>
      </p:sp>
    </p:spTree>
    <p:extLst>
      <p:ext uri="{BB962C8B-B14F-4D97-AF65-F5344CB8AC3E}">
        <p14:creationId xmlns:p14="http://schemas.microsoft.com/office/powerpoint/2010/main" val="28266671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9C269B79-9DFC-4F91-9286-5C3E44A20F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45215" y="425098"/>
            <a:ext cx="5489231" cy="4116924"/>
          </a:xfrm>
          <a:prstGeom prst="rect">
            <a:avLst/>
          </a:prstGeom>
        </p:spPr>
      </p:pic>
      <p:pic>
        <p:nvPicPr>
          <p:cNvPr id="13" name="Picture 12">
            <a:extLst>
              <a:ext uri="{FF2B5EF4-FFF2-40B4-BE49-F238E27FC236}">
                <a16:creationId xmlns:a16="http://schemas.microsoft.com/office/drawing/2014/main" id="{F3D1B693-D68A-4096-A600-C39FB0F93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969977" y="475082"/>
            <a:ext cx="5355939" cy="4016955"/>
          </a:xfrm>
          <a:prstGeom prst="rect">
            <a:avLst/>
          </a:prstGeom>
        </p:spPr>
      </p:pic>
      <p:sp>
        <p:nvSpPr>
          <p:cNvPr id="2" name="TextBox 1">
            <a:extLst>
              <a:ext uri="{FF2B5EF4-FFF2-40B4-BE49-F238E27FC236}">
                <a16:creationId xmlns:a16="http://schemas.microsoft.com/office/drawing/2014/main" id="{2FAA6CD4-B789-479B-B23C-177B7B45E89C}"/>
              </a:ext>
            </a:extLst>
          </p:cNvPr>
          <p:cNvSpPr txBox="1"/>
          <p:nvPr/>
        </p:nvSpPr>
        <p:spPr>
          <a:xfrm>
            <a:off x="1143000" y="5328138"/>
            <a:ext cx="9653954" cy="1200329"/>
          </a:xfrm>
          <a:prstGeom prst="rect">
            <a:avLst/>
          </a:prstGeom>
          <a:noFill/>
        </p:spPr>
        <p:txBody>
          <a:bodyPr wrap="square" rtlCol="0">
            <a:spAutoFit/>
          </a:bodyPr>
          <a:lstStyle/>
          <a:p>
            <a:r>
              <a:rPr lang="en-US" dirty="0"/>
              <a:t>Figure 9. (a) Klee diagram indicating the timing of the most likely WT sequences found using Markov Chain analysis. The Early Season was the only pattern which saw WTs that could progress in chains of 3 (e.g. 1-6-1,1-2-6). (b) Klee diagram indicating the timing of the most likely WT sequences found using Markov Chain analysis. </a:t>
            </a:r>
          </a:p>
        </p:txBody>
      </p:sp>
    </p:spTree>
    <p:extLst>
      <p:ext uri="{BB962C8B-B14F-4D97-AF65-F5344CB8AC3E}">
        <p14:creationId xmlns:p14="http://schemas.microsoft.com/office/powerpoint/2010/main" val="10495071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11147</TotalTime>
  <Words>1012</Words>
  <Application>Microsoft Office PowerPoint</Application>
  <PresentationFormat>Widescreen</PresentationFormat>
  <Paragraphs>77</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Coe, David W</dc:creator>
  <cp:lastModifiedBy>Coe, David W</cp:lastModifiedBy>
  <cp:revision>25</cp:revision>
  <dcterms:created xsi:type="dcterms:W3CDTF">2020-11-10T16:53:43Z</dcterms:created>
  <dcterms:modified xsi:type="dcterms:W3CDTF">2020-12-18T17:04:00Z</dcterms:modified>
</cp:coreProperties>
</file>

<file path=docProps/thumbnail.jpeg>
</file>